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sldIdLst>
    <p:sldId id="256" r:id="rId2"/>
    <p:sldId id="262" r:id="rId3"/>
    <p:sldId id="264" r:id="rId4"/>
    <p:sldId id="287" r:id="rId5"/>
    <p:sldId id="285" r:id="rId6"/>
    <p:sldId id="290" r:id="rId7"/>
    <p:sldId id="305" r:id="rId8"/>
    <p:sldId id="289" r:id="rId9"/>
    <p:sldId id="293" r:id="rId10"/>
    <p:sldId id="294" r:id="rId11"/>
    <p:sldId id="295" r:id="rId12"/>
    <p:sldId id="306" r:id="rId13"/>
    <p:sldId id="296" r:id="rId14"/>
    <p:sldId id="297" r:id="rId15"/>
    <p:sldId id="307" r:id="rId16"/>
    <p:sldId id="298" r:id="rId17"/>
    <p:sldId id="299" r:id="rId18"/>
    <p:sldId id="308" r:id="rId19"/>
    <p:sldId id="300" r:id="rId20"/>
    <p:sldId id="316" r:id="rId21"/>
    <p:sldId id="315" r:id="rId22"/>
    <p:sldId id="301" r:id="rId23"/>
    <p:sldId id="302" r:id="rId24"/>
    <p:sldId id="318" r:id="rId25"/>
    <p:sldId id="319" r:id="rId26"/>
    <p:sldId id="320" r:id="rId27"/>
    <p:sldId id="321" r:id="rId28"/>
    <p:sldId id="322" r:id="rId29"/>
    <p:sldId id="25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54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emf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4.docx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PACER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Peripheral Activity Completion Estimation and Recognition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Daniel Moore</a:t>
            </a:r>
          </a:p>
          <a:p>
            <a:r>
              <a:rPr lang="en-US" sz="2400" dirty="0" smtClean="0"/>
              <a:t>January 23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, 2018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PACER-E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7342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647130" cy="1143000"/>
          </a:xfrm>
        </p:spPr>
        <p:txBody>
          <a:bodyPr/>
          <a:lstStyle/>
          <a:p>
            <a:r>
              <a:rPr lang="en-US" dirty="0" smtClean="0"/>
              <a:t>EEPROM PACER-E + IODVS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1194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EEPROM Results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69537"/>
              </p:ext>
            </p:extLst>
          </p:nvPr>
        </p:nvGraphicFramePr>
        <p:xfrm>
          <a:off x="1074738" y="1198222"/>
          <a:ext cx="7556499" cy="1483674"/>
        </p:xfrm>
        <a:graphic>
          <a:graphicData uri="http://schemas.openxmlformats.org/drawingml/2006/table">
            <a:tbl>
              <a:tblPr/>
              <a:tblGrid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</a:tblGrid>
              <a:tr h="146444"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Total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27B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-24.83%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-17.24%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-38.93%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-41.46%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-21.17%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-39.62%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2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08809"/>
              </p:ext>
            </p:extLst>
          </p:nvPr>
        </p:nvGraphicFramePr>
        <p:xfrm>
          <a:off x="1074938" y="3062703"/>
          <a:ext cx="7556499" cy="1483674"/>
        </p:xfrm>
        <a:graphic>
          <a:graphicData uri="http://schemas.openxmlformats.org/drawingml/2006/table">
            <a:tbl>
              <a:tblPr/>
              <a:tblGrid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</a:tblGrid>
              <a:tr h="146444"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5.045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5.044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 Total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-25.70%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-25.70%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-25.17%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-25.69%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-24.10%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-23.24%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74838" y="4864176"/>
            <a:ext cx="755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PACER-E appears to be the most effective on its own for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</a:t>
            </a:r>
            <a:r>
              <a:rPr lang="en-US" dirty="0" err="1" smtClean="0"/>
              <a:t>algos</a:t>
            </a:r>
            <a:r>
              <a:rPr lang="en-US" dirty="0" smtClean="0"/>
              <a:t> are within the margin of error to each other for this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8766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6593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NOR Serial Flash Results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79690"/>
              </p:ext>
            </p:extLst>
          </p:nvPr>
        </p:nvGraphicFramePr>
        <p:xfrm>
          <a:off x="1074935" y="1193204"/>
          <a:ext cx="7556502" cy="1564903"/>
        </p:xfrm>
        <a:graphic>
          <a:graphicData uri="http://schemas.openxmlformats.org/drawingml/2006/table">
            <a:tbl>
              <a:tblPr/>
              <a:tblGrid>
                <a:gridCol w="817812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1713.89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1211.99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1029.52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1501.73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1178.32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1319.34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1040.74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48.78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929.24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689.63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576.83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657.46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  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2277.02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1854.68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1158.26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1645.17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1287.98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1462.18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-18.55%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-38.87%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-49.13%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-27.75%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-43.44%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-49.22%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61796"/>
              </p:ext>
            </p:extLst>
          </p:nvPr>
        </p:nvGraphicFramePr>
        <p:xfrm>
          <a:off x="1074737" y="2938496"/>
          <a:ext cx="7556502" cy="1564903"/>
        </p:xfrm>
        <a:graphic>
          <a:graphicData uri="http://schemas.openxmlformats.org/drawingml/2006/table">
            <a:tbl>
              <a:tblPr/>
              <a:tblGrid>
                <a:gridCol w="817812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69.47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79.06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171.74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133.86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118.38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  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3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5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0E1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-66.19%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-67.09%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-51.55%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-45.21%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-61.66%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-62.10%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74838" y="4864176"/>
            <a:ext cx="755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~33%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appears to be the most effective on its own for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67%, and energy by 49%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Serial FLASH </a:t>
            </a:r>
            <a:br>
              <a:rPr lang="en-US" dirty="0" smtClean="0"/>
            </a:br>
            <a:r>
              <a:rPr lang="en-US" dirty="0" smtClean="0"/>
              <a:t>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21704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0397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NAND Serial Flash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219227"/>
              </p:ext>
            </p:extLst>
          </p:nvPr>
        </p:nvGraphicFramePr>
        <p:xfrm>
          <a:off x="1074935" y="3033930"/>
          <a:ext cx="7556502" cy="1564903"/>
        </p:xfrm>
        <a:graphic>
          <a:graphicData uri="http://schemas.openxmlformats.org/drawingml/2006/table">
            <a:tbl>
              <a:tblPr/>
              <a:tblGrid>
                <a:gridCol w="817812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-53.78%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-44.46%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-44.45%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07495"/>
              </p:ext>
            </p:extLst>
          </p:nvPr>
        </p:nvGraphicFramePr>
        <p:xfrm>
          <a:off x="1074737" y="1198222"/>
          <a:ext cx="7556502" cy="1564903"/>
        </p:xfrm>
        <a:graphic>
          <a:graphicData uri="http://schemas.openxmlformats.org/drawingml/2006/table">
            <a:tbl>
              <a:tblPr/>
              <a:tblGrid>
                <a:gridCol w="817812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71.39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73.01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802.63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596.84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187.25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1247.90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1025.25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813.72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1084.76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-20.08%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-17.84%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-13.07%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-31.03%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4838" y="4864176"/>
            <a:ext cx="755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appears to be the most effective on its own for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54%, and energy by 36%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153" y="1166801"/>
            <a:ext cx="8456848" cy="1143000"/>
          </a:xfrm>
        </p:spPr>
        <p:txBody>
          <a:bodyPr/>
          <a:lstStyle/>
          <a:p>
            <a:r>
              <a:rPr lang="en-US" dirty="0" smtClean="0"/>
              <a:t>HIH-6130 Environment Sensor 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27979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25493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u="sng" dirty="0" smtClean="0"/>
                  <a:t>Upon detecting a loss of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MCU goes into sleep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Wakes up periodically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Samples external temperature sensors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Logs them to EEPROM</a:t>
                </a:r>
              </a:p>
              <a:p>
                <a:endParaRPr lang="en-US" dirty="0"/>
              </a:p>
              <a:p>
                <a:r>
                  <a:rPr lang="en-US" dirty="0" smtClean="0"/>
                  <a:t>EEPROM dominates energy consumption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Decreases logging lifespan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r>
                  <a:rPr lang="en-US" u="sng" dirty="0" smtClean="0"/>
                  <a:t>Communicates </a:t>
                </a:r>
                <a:r>
                  <a:rPr lang="en-US" u="sng" dirty="0"/>
                  <a:t>via </a:t>
                </a:r>
                <a:r>
                  <a:rPr lang="en-US" u="sng" dirty="0" smtClean="0"/>
                  <a:t>RS485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CAT5 Resistance: 29</a:t>
                </a:r>
                <a:r>
                  <a:rPr lang="el-GR" dirty="0"/>
                  <a:t>Ω</a:t>
                </a:r>
                <a:r>
                  <a:rPr lang="en-US" dirty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4 devices @ </a:t>
                </a:r>
                <a:r>
                  <a:rPr lang="en-US" dirty="0" smtClean="0"/>
                  <a:t>25mA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l-GR" dirty="0"/>
                  <a:t> Ω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RS485 </a:t>
                </a:r>
                <a:r>
                  <a:rPr lang="en-US" dirty="0" smtClean="0"/>
                  <a:t>is </a:t>
                </a:r>
                <a:r>
                  <a:rPr lang="en-US" dirty="0"/>
                  <a:t>rated for 4000ft over </a:t>
                </a:r>
                <a:r>
                  <a:rPr lang="en-US" dirty="0" smtClean="0"/>
                  <a:t>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Distance limited </a:t>
                </a:r>
                <a:r>
                  <a:rPr lang="en-US" b="1" dirty="0"/>
                  <a:t>by power </a:t>
                </a:r>
                <a:r>
                  <a:rPr lang="en-US" b="1" dirty="0" smtClean="0"/>
                  <a:t>consumption, not line impedance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25mA </a:t>
                </a:r>
                <a:r>
                  <a:rPr lang="en-US" dirty="0"/>
                  <a:t>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decrease the worst </a:t>
                </a:r>
                <a:r>
                  <a:rPr lang="en-US" dirty="0" smtClean="0"/>
                  <a:t>case and thereby increase battery life, increase maximum distance and potentially decrease cost?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  <a:blipFill rotWithShape="0">
                <a:blip r:embed="rId2"/>
                <a:stretch>
                  <a:fillRect l="-202"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52" y="273050"/>
            <a:ext cx="4364038" cy="3273028"/>
          </a:xfrm>
        </p:spPr>
      </p:pic>
      <p:sp>
        <p:nvSpPr>
          <p:cNvPr id="6" name="TextBox 5"/>
          <p:cNvSpPr txBox="1"/>
          <p:nvPr/>
        </p:nvSpPr>
        <p:spPr>
          <a:xfrm>
            <a:off x="4083152" y="3553237"/>
            <a:ext cx="4442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/ Industrial Temperature Logger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Power Supply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RS485 Communications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Non-Volatile Storage (EEPROM)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Micro-controller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Analog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42" y="1166801"/>
            <a:ext cx="8462257" cy="1143000"/>
          </a:xfrm>
        </p:spPr>
        <p:txBody>
          <a:bodyPr/>
          <a:lstStyle/>
          <a:p>
            <a:r>
              <a:rPr lang="en-US" dirty="0" smtClean="0"/>
              <a:t>HIH-6130 Environment Sensor PACER-T + IODVS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4543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HIH-6130 Results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4838" y="4864176"/>
            <a:ext cx="7556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appears to be the most effective on its own for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54%, and energy by 36%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2348"/>
              </p:ext>
            </p:extLst>
          </p:nvPr>
        </p:nvGraphicFramePr>
        <p:xfrm>
          <a:off x="1074936" y="1198222"/>
          <a:ext cx="7556501" cy="1384861"/>
        </p:xfrm>
        <a:graphic>
          <a:graphicData uri="http://schemas.openxmlformats.org/drawingml/2006/table">
            <a:tbl>
              <a:tblPr/>
              <a:tblGrid>
                <a:gridCol w="1113631"/>
                <a:gridCol w="775988"/>
                <a:gridCol w="799682"/>
                <a:gridCol w="799682"/>
                <a:gridCol w="799682"/>
                <a:gridCol w="799682"/>
                <a:gridCol w="799682"/>
                <a:gridCol w="799682"/>
                <a:gridCol w="868790"/>
              </a:tblGrid>
              <a:tr h="118688"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231.17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254.14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120.39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240.29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223.65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159.00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106.34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330.50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234.79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258.88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124.41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245.39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173.89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228.36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162.91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</a:tr>
              <a:tr h="1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Decrease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28.96%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21.67%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62.36%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25.75%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47.39%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30.91%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50.71%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35308"/>
              </p:ext>
            </p:extLst>
          </p:nvPr>
        </p:nvGraphicFramePr>
        <p:xfrm>
          <a:off x="1074738" y="2789852"/>
          <a:ext cx="7556501" cy="1378926"/>
        </p:xfrm>
        <a:graphic>
          <a:graphicData uri="http://schemas.openxmlformats.org/drawingml/2006/table">
            <a:tbl>
              <a:tblPr/>
              <a:tblGrid>
                <a:gridCol w="1113631"/>
                <a:gridCol w="775988"/>
                <a:gridCol w="799682"/>
                <a:gridCol w="799682"/>
                <a:gridCol w="799682"/>
                <a:gridCol w="799682"/>
                <a:gridCol w="799682"/>
                <a:gridCol w="799682"/>
                <a:gridCol w="868790"/>
              </a:tblGrid>
              <a:tr h="124623"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45.99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46.65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Decrease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-1.44%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28.63%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30.05%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28.28%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745" y="79260"/>
            <a:ext cx="7556485" cy="1143000"/>
          </a:xfrm>
        </p:spPr>
        <p:txBody>
          <a:bodyPr/>
          <a:lstStyle/>
          <a:p>
            <a:r>
              <a:rPr lang="en-US" dirty="0" smtClean="0"/>
              <a:t>microSD Cards…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40" y="1222260"/>
            <a:ext cx="3572910" cy="490390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Recall the current profile of the </a:t>
            </a:r>
            <a:r>
              <a:rPr lang="en-US" dirty="0" err="1" smtClean="0"/>
              <a:t>Swissbit</a:t>
            </a:r>
            <a:r>
              <a:rPr lang="en-US" dirty="0" smtClean="0"/>
              <a:t> microSD Card</a:t>
            </a:r>
          </a:p>
          <a:p>
            <a:pPr lvl="1"/>
            <a:r>
              <a:rPr lang="en-US" dirty="0" smtClean="0"/>
              <a:t>2048 averaged samples indicate completions at a wide variety of times!</a:t>
            </a:r>
          </a:p>
          <a:p>
            <a:endParaRPr lang="en-US" dirty="0" smtClean="0"/>
          </a:p>
          <a:p>
            <a:r>
              <a:rPr lang="en-US" dirty="0" smtClean="0"/>
              <a:t>Indicates onboard caching. We’ll prove it on each device.</a:t>
            </a:r>
          </a:p>
          <a:p>
            <a:endParaRPr lang="en-US" dirty="0"/>
          </a:p>
          <a:p>
            <a:r>
              <a:rPr lang="en-US" dirty="0" smtClean="0"/>
              <a:t>Only PACER-C logically makes sense to detect these completions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50" y="1222260"/>
            <a:ext cx="3983480" cy="514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2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smtClean="0"/>
              <a:t>Caching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1186543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3" y="1186544"/>
            <a:ext cx="3792667" cy="28488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28320" y="4035399"/>
            <a:ext cx="379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IODVS write (cache miss)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0987" y="4003133"/>
            <a:ext cx="3792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PACER-C write</a:t>
            </a:r>
          </a:p>
          <a:p>
            <a:r>
              <a:rPr lang="en-US" dirty="0"/>
              <a:t>	</a:t>
            </a:r>
            <a:r>
              <a:rPr lang="en-US" dirty="0" smtClean="0"/>
              <a:t>cache hit detected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Sandisk</a:t>
            </a:r>
            <a:r>
              <a:rPr lang="en-US" dirty="0" smtClean="0"/>
              <a:t> Caching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1186543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3" y="1186544"/>
            <a:ext cx="3792667" cy="28488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28320" y="4035399"/>
            <a:ext cx="379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IODVS write (cache miss)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0987" y="4003133"/>
            <a:ext cx="3792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PACER-C write</a:t>
            </a:r>
          </a:p>
          <a:p>
            <a:r>
              <a:rPr lang="en-US" dirty="0"/>
              <a:t>	</a:t>
            </a:r>
            <a:r>
              <a:rPr lang="en-US" dirty="0" smtClean="0"/>
              <a:t>cache hit detected</a:t>
            </a:r>
          </a:p>
          <a:p>
            <a:endParaRPr lang="en-US" dirty="0"/>
          </a:p>
          <a:p>
            <a:r>
              <a:rPr lang="en-US" dirty="0" smtClean="0"/>
              <a:t>Note the current multiple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microSD 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9800" y="5380672"/>
            <a:ext cx="442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realizes the energy benefit of cache-hits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985565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14" y="985564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15371"/>
              </p:ext>
            </p:extLst>
          </p:nvPr>
        </p:nvGraphicFramePr>
        <p:xfrm>
          <a:off x="1771045" y="4061270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5" imgW="5722289" imgH="1430114" progId="Word.Document.12">
                  <p:embed/>
                </p:oleObj>
              </mc:Choice>
              <mc:Fallback>
                <p:oleObj name="Document" r:id="rId5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1045" y="4061270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smtClean="0"/>
              <a:t>Lexar microSD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985563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985562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21826"/>
              </p:ext>
            </p:extLst>
          </p:nvPr>
        </p:nvGraphicFramePr>
        <p:xfrm>
          <a:off x="1709737" y="4061266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Document" r:id="rId5" imgW="5722289" imgH="1430114" progId="Word.Document.12">
                  <p:embed/>
                </p:oleObj>
              </mc:Choice>
              <mc:Fallback>
                <p:oleObj name="Document" r:id="rId5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9737" y="4061266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6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microSD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08" y="1079148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75" y="1079149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892571"/>
              </p:ext>
            </p:extLst>
          </p:nvPr>
        </p:nvGraphicFramePr>
        <p:xfrm>
          <a:off x="1710531" y="4248438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Document" r:id="rId5" imgW="5722289" imgH="1430114" progId="Word.Document.12">
                  <p:embed/>
                </p:oleObj>
              </mc:Choice>
              <mc:Fallback>
                <p:oleObj name="Document" r:id="rId5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0531" y="4248438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59799" y="5676043"/>
            <a:ext cx="442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realizes the energy benefit of HIGHLY variable response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smtClean="0"/>
              <a:t>Kingston microSD Results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7488" y="5563184"/>
            <a:ext cx="442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limited by highly clustered response times, extremely fast operation times, low wait-energy penalty. Still, slightly faster response time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55" y="1186543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7216"/>
              </p:ext>
            </p:extLst>
          </p:nvPr>
        </p:nvGraphicFramePr>
        <p:xfrm>
          <a:off x="3772581" y="4245706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ocument" r:id="rId4" imgW="5722289" imgH="1430114" progId="Word.Document.12">
                  <p:embed/>
                </p:oleObj>
              </mc:Choice>
              <mc:Fallback>
                <p:oleObj name="Document" r:id="rId4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2581" y="4245706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88" y="1186544"/>
            <a:ext cx="3792667" cy="2848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87" y="4031193"/>
            <a:ext cx="3792667" cy="28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0"/>
            <a:ext cx="7556485" cy="1143000"/>
          </a:xfrm>
        </p:spPr>
        <p:txBody>
          <a:bodyPr/>
          <a:lstStyle/>
          <a:p>
            <a:r>
              <a:rPr lang="en-US" dirty="0" smtClean="0"/>
              <a:t>PACER Results /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42999"/>
            <a:ext cx="7556485" cy="527412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Significant energy / latency savings on its own merit</a:t>
            </a:r>
          </a:p>
          <a:p>
            <a:endParaRPr lang="en-US" dirty="0" smtClean="0"/>
          </a:p>
          <a:p>
            <a:r>
              <a:rPr lang="en-US" dirty="0" smtClean="0"/>
              <a:t>Enhanced further by IODVS and provides completion detection</a:t>
            </a:r>
          </a:p>
          <a:p>
            <a:endParaRPr lang="en-US" dirty="0" smtClean="0"/>
          </a:p>
          <a:p>
            <a:r>
              <a:rPr lang="en-US" dirty="0" smtClean="0"/>
              <a:t>PACER-T and PACER-C are most effective for the devices tested</a:t>
            </a:r>
          </a:p>
          <a:p>
            <a:endParaRPr lang="en-US" dirty="0"/>
          </a:p>
          <a:p>
            <a:r>
              <a:rPr lang="en-US" dirty="0" smtClean="0"/>
              <a:t>PACER-T requires no extra circuitry whatsoever</a:t>
            </a:r>
          </a:p>
          <a:p>
            <a:endParaRPr lang="en-US" dirty="0"/>
          </a:p>
          <a:p>
            <a:r>
              <a:rPr lang="en-US" dirty="0" smtClean="0"/>
              <a:t>PACER-E requires analog feedback but is computationally friendly</a:t>
            </a:r>
          </a:p>
          <a:p>
            <a:pPr lvl="1"/>
            <a:r>
              <a:rPr lang="en-US" dirty="0" smtClean="0"/>
              <a:t>DMA + MAC units are currently very common on MCU</a:t>
            </a:r>
          </a:p>
          <a:p>
            <a:endParaRPr lang="en-US" dirty="0"/>
          </a:p>
          <a:p>
            <a:r>
              <a:rPr lang="en-US" dirty="0" smtClean="0"/>
              <a:t>PACER-C can provide the best performance for highly non-deterministic response times.</a:t>
            </a:r>
          </a:p>
          <a:p>
            <a:pPr lvl="1"/>
            <a:r>
              <a:rPr lang="en-US" dirty="0" smtClean="0"/>
              <a:t>May be MCU friendly if specialized ADC HW is available – there currently exists interrupt-on-threshold MCU hardware</a:t>
            </a:r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36064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Electricity Meter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57495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Metrology + </a:t>
            </a:r>
            <a:r>
              <a:rPr lang="en-US" dirty="0" err="1" smtClean="0"/>
              <a:t>Comms</a:t>
            </a:r>
            <a:r>
              <a:rPr lang="en-US" dirty="0" smtClean="0"/>
              <a:t>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</a:t>
            </a:r>
            <a:r>
              <a:rPr lang="en-US" dirty="0" smtClean="0"/>
              <a:t>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Communications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Firmware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 smtClean="0"/>
              <a:t>Capacitor allows the system to run for a period of time after power fails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Some values need to be updated constantly </a:t>
            </a:r>
            <a:r>
              <a:rPr lang="en-US" u="sng" dirty="0"/>
              <a:t>and preserved across power failures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indexes into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accumulations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EEPROM has a limited write-cycle count (~1,000,000)</a:t>
            </a:r>
          </a:p>
          <a:p>
            <a:r>
              <a:rPr lang="en-US" dirty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Solution: Use RAM, and interrupt to back it up as power fail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capacitor capable of holding </a:t>
            </a:r>
            <a:r>
              <a:rPr lang="en-US" dirty="0" err="1"/>
              <a:t>Vdd</a:t>
            </a:r>
            <a:r>
              <a:rPr lang="en-US" dirty="0"/>
              <a:t> while backup is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Storage capacity is best described as energy limited!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Actual communication is only 7.7% of the total write time. The other 92.3% is a mandatory wait period imposed by the chip ‘page-write time’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7201" y="3546078"/>
            <a:ext cx="4364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Residential / Commercial Electricity Meter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Power Supply / Metering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EEPROM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Serial Flash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73050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4838" y="46812"/>
            <a:ext cx="7556485" cy="1143000"/>
          </a:xfrm>
        </p:spPr>
        <p:txBody>
          <a:bodyPr/>
          <a:lstStyle/>
          <a:p>
            <a:r>
              <a:rPr lang="en-US" dirty="0" smtClean="0"/>
              <a:t>IODVS Observations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4839" y="4220308"/>
            <a:ext cx="7556485" cy="263769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Device timing is specified for the worst case per the data sheet. Timing slack exists.</a:t>
            </a:r>
          </a:p>
          <a:p>
            <a:endParaRPr lang="en-US" dirty="0" smtClean="0"/>
          </a:p>
          <a:p>
            <a:r>
              <a:rPr lang="en-US" u="sng" dirty="0" smtClean="0"/>
              <a:t>The current profile of most devices indicates early completion</a:t>
            </a:r>
          </a:p>
          <a:p>
            <a:endParaRPr lang="en-US" dirty="0" smtClean="0"/>
          </a:p>
          <a:p>
            <a:r>
              <a:rPr lang="en-US" dirty="0" smtClean="0"/>
              <a:t>Can we identify early completions to further reduce energy consumption (and reduce latency)?</a:t>
            </a:r>
          </a:p>
          <a:p>
            <a:pPr lvl="1"/>
            <a:r>
              <a:rPr lang="en-US" dirty="0" smtClean="0"/>
              <a:t>Via: Time? – Energy? – Current?</a:t>
            </a:r>
          </a:p>
          <a:p>
            <a:pPr lvl="1"/>
            <a:r>
              <a:rPr lang="en-US" dirty="0" smtClean="0"/>
              <a:t>Need real-time actionable intelligence!</a:t>
            </a:r>
          </a:p>
          <a:p>
            <a:pPr lvl="1"/>
            <a:endParaRPr lang="en-US" dirty="0" smtClean="0"/>
          </a:p>
        </p:txBody>
      </p:sp>
      <p:pic>
        <p:nvPicPr>
          <p:cNvPr id="8" name="Picture 7" descr="C:\Users\drmoore\AppData\Local\Microsoft\Windows\INetCache\Content.Word\MainFig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2" y="972403"/>
            <a:ext cx="7492875" cy="3247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0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2616" y="81520"/>
            <a:ext cx="1345014" cy="442170"/>
          </a:xfrm>
        </p:spPr>
        <p:txBody>
          <a:bodyPr/>
          <a:lstStyle/>
          <a:p>
            <a:pPr algn="ctr"/>
            <a:r>
              <a:rPr lang="en-US" sz="2000" dirty="0" smtClean="0"/>
              <a:t>PRIME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2616" y="523690"/>
            <a:ext cx="3033138" cy="79755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600" dirty="0" smtClean="0"/>
              <a:t>Precise Real-time In-circuit </a:t>
            </a:r>
            <a:endParaRPr lang="en-US" sz="1600" dirty="0" smtClean="0"/>
          </a:p>
          <a:p>
            <a:pPr algn="ctr"/>
            <a:r>
              <a:rPr lang="en-US" sz="1600" dirty="0" smtClean="0"/>
              <a:t>Micro </a:t>
            </a:r>
            <a:r>
              <a:rPr lang="en-US" sz="1600" dirty="0" smtClean="0"/>
              <a:t>Energy management system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09" y="81520"/>
            <a:ext cx="5039622" cy="3604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02615" y="1321246"/>
            <a:ext cx="32519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STM32F429 MCU @ 180MHz</a:t>
            </a:r>
          </a:p>
          <a:p>
            <a:pPr lvl="1"/>
            <a:r>
              <a:rPr lang="en-US" sz="1400" dirty="0"/>
              <a:t>2MB FLASH, 512KB RAM</a:t>
            </a:r>
          </a:p>
          <a:p>
            <a:pPr lvl="1"/>
            <a:r>
              <a:rPr lang="en-US" sz="1400" dirty="0"/>
              <a:t>3x simultaneously sampling ADCs</a:t>
            </a:r>
          </a:p>
          <a:p>
            <a:pPr lvl="2"/>
            <a:r>
              <a:rPr lang="en-US" sz="1400" dirty="0"/>
              <a:t>2.2 MSPS @ 10-bit resolution</a:t>
            </a:r>
          </a:p>
          <a:p>
            <a:pPr lvl="1"/>
            <a:r>
              <a:rPr lang="en-US" sz="1400" dirty="0"/>
              <a:t>Multi-channel DMA + MEM2MEM DMA</a:t>
            </a:r>
          </a:p>
          <a:p>
            <a:pPr lvl="1"/>
            <a:endParaRPr lang="en-US" sz="1400" dirty="0"/>
          </a:p>
          <a:p>
            <a:pPr lvl="0"/>
            <a:r>
              <a:rPr lang="en-US" sz="1400" dirty="0"/>
              <a:t>On board 64MB </a:t>
            </a:r>
            <a:r>
              <a:rPr lang="en-US" sz="1400" dirty="0" smtClean="0"/>
              <a:t>SDRAM</a:t>
            </a:r>
          </a:p>
          <a:p>
            <a:pPr lvl="0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67508" y="3860800"/>
            <a:ext cx="5963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Why </a:t>
            </a:r>
            <a:r>
              <a:rPr lang="en-US" dirty="0"/>
              <a:t>not just use </a:t>
            </a:r>
            <a:r>
              <a:rPr lang="en-US" dirty="0" smtClean="0"/>
              <a:t>interrupts			                         Polling?</a:t>
            </a:r>
          </a:p>
          <a:p>
            <a:pPr lvl="0"/>
            <a:r>
              <a:rPr lang="en-US" dirty="0" smtClean="0"/>
              <a:t>*Not universally supported</a:t>
            </a:r>
          </a:p>
          <a:p>
            <a:pPr lvl="0"/>
            <a:r>
              <a:rPr lang="en-US" dirty="0" smtClean="0"/>
              <a:t>*Extra conductor</a:t>
            </a:r>
          </a:p>
          <a:p>
            <a:pPr lvl="0"/>
            <a:r>
              <a:rPr lang="en-US" dirty="0" smtClean="0"/>
              <a:t>* Can’t perform IODVS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09" y="4427475"/>
            <a:ext cx="4812243" cy="21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8" y="130481"/>
            <a:ext cx="3420961" cy="1143000"/>
          </a:xfrm>
        </p:spPr>
        <p:txBody>
          <a:bodyPr/>
          <a:lstStyle/>
          <a:p>
            <a:r>
              <a:rPr lang="en-US" dirty="0" smtClean="0"/>
              <a:t>ASDM-300F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-3798"/>
            <a:ext cx="3139440" cy="1582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839" y="3668221"/>
            <a:ext cx="75564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TPS62240 efficient at light </a:t>
            </a:r>
            <a:r>
              <a:rPr lang="en-US" dirty="0" smtClean="0"/>
              <a:t>loads: </a:t>
            </a:r>
            <a:r>
              <a:rPr lang="en-US" dirty="0"/>
              <a:t>~80% at </a:t>
            </a:r>
            <a:r>
              <a:rPr lang="en-US" dirty="0" smtClean="0"/>
              <a:t>1mA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</a:t>
            </a:r>
            <a:r>
              <a:rPr lang="en-US" dirty="0" err="1" smtClean="0"/>
              <a:t>Micrel</a:t>
            </a:r>
            <a:r>
              <a:rPr lang="en-US" dirty="0" smtClean="0"/>
              <a:t> LDO “Ripple-Blocker” regulator for </a:t>
            </a:r>
            <a:r>
              <a:rPr lang="en-US" u="sng" dirty="0" smtClean="0"/>
              <a:t>lower switching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than 20mvpp </a:t>
            </a:r>
            <a:r>
              <a:rPr lang="en-US" dirty="0" smtClean="0">
                <a:sym typeface="Wingdings" panose="05000000000000000000" pitchFamily="2" charset="2"/>
              </a:rPr>
              <a:t> Cannot measure via typical </a:t>
            </a:r>
            <a:r>
              <a:rPr lang="en-US" dirty="0" smtClean="0">
                <a:sym typeface="Wingdings" panose="05000000000000000000" pitchFamily="2" charset="2"/>
              </a:rPr>
              <a:t>oscilloscope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Dual Channel Current Sense Amplifier </a:t>
            </a:r>
            <a:r>
              <a:rPr lang="en-US" dirty="0" smtClean="0"/>
              <a:t>MAX4377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simultaneous measurement of input and output </a:t>
            </a:r>
            <a:r>
              <a:rPr lang="en-US" dirty="0" smtClean="0"/>
              <a:t>current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SMPS and LDO feedback adjust </a:t>
            </a:r>
            <a:r>
              <a:rPr lang="en-US" dirty="0" smtClean="0"/>
              <a:t>simultaneously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</a:t>
            </a:r>
            <a:r>
              <a:rPr lang="en-US" dirty="0" smtClean="0"/>
              <a:t>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</a:t>
            </a:r>
            <a:r>
              <a:rPr lang="en-US" dirty="0"/>
              <a:t>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2MHz GBP, G = </a:t>
            </a:r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39" y="1578281"/>
            <a:ext cx="7556484" cy="2056535"/>
          </a:xfrm>
          <a:prstGeom prst="rect">
            <a:avLst/>
          </a:prstGeom>
        </p:spPr>
      </p:pic>
      <p:pic>
        <p:nvPicPr>
          <p:cNvPr id="8" name="Picture 7" descr="File_00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-3798"/>
            <a:ext cx="2148840" cy="1607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435281"/>
            <a:ext cx="3420961" cy="1143000"/>
          </a:xfrm>
        </p:spPr>
        <p:txBody>
          <a:bodyPr/>
          <a:lstStyle/>
          <a:p>
            <a:r>
              <a:rPr lang="en-US" dirty="0" smtClean="0"/>
              <a:t>PPS-330D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4839" y="5128326"/>
            <a:ext cx="755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a 2</a:t>
            </a:r>
            <a:r>
              <a:rPr lang="en-US" dirty="0" smtClean="0">
                <a:sym typeface="Wingdings" panose="05000000000000000000" pitchFamily="2" charset="2"/>
              </a:rPr>
              <a:t>4 74HC139 decoder to switch the voltage domain supplied to an external peripheral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Ground can be disconnected entirely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compatible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3" y="0"/>
            <a:ext cx="3195637" cy="186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99" y="1863156"/>
            <a:ext cx="5999164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5831"/>
            <a:ext cx="7556485" cy="1143000"/>
          </a:xfrm>
        </p:spPr>
        <p:txBody>
          <a:bodyPr/>
          <a:lstStyle/>
          <a:p>
            <a:r>
              <a:rPr lang="en-US" dirty="0" smtClean="0"/>
              <a:t>Discovery Expansion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0586" y="1168830"/>
            <a:ext cx="7210738" cy="4957333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dirty="0" smtClean="0"/>
              <a:t>Hosts the STM32 Discovery Board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Provides all original PEGMA peripherals and</a:t>
            </a:r>
          </a:p>
          <a:p>
            <a:pPr lvl="1"/>
            <a:r>
              <a:rPr lang="en-US" dirty="0"/>
              <a:t>Honeywell HIH6130 (I2C) Temperature/Humidity </a:t>
            </a:r>
            <a:r>
              <a:rPr lang="en-US" dirty="0" smtClean="0"/>
              <a:t>Sensor</a:t>
            </a:r>
            <a:endParaRPr lang="en-US" dirty="0"/>
          </a:p>
          <a:p>
            <a:pPr lvl="1"/>
            <a:r>
              <a:rPr lang="en-US" dirty="0"/>
              <a:t>Microchip 25AA512 </a:t>
            </a:r>
            <a:r>
              <a:rPr lang="en-US" dirty="0" smtClean="0"/>
              <a:t>EEPROM</a:t>
            </a:r>
            <a:endParaRPr lang="en-US" dirty="0"/>
          </a:p>
          <a:p>
            <a:pPr lvl="1"/>
            <a:r>
              <a:rPr lang="en-US" dirty="0" err="1"/>
              <a:t>Numonyx</a:t>
            </a:r>
            <a:r>
              <a:rPr lang="en-US" dirty="0"/>
              <a:t> M25PX16 (16Mbit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SPI Mode SD Cards</a:t>
            </a:r>
          </a:p>
          <a:p>
            <a:pPr lvl="2"/>
            <a:r>
              <a:rPr lang="en-US" dirty="0"/>
              <a:t>Lexar SDSC: 1.0GB</a:t>
            </a:r>
          </a:p>
          <a:p>
            <a:pPr lvl="2"/>
            <a:r>
              <a:rPr lang="en-US" dirty="0" err="1"/>
              <a:t>Sandisk</a:t>
            </a:r>
            <a:r>
              <a:rPr lang="en-US" dirty="0"/>
              <a:t>: SDSC 1.0GB</a:t>
            </a:r>
          </a:p>
          <a:p>
            <a:pPr lvl="2"/>
            <a:r>
              <a:rPr lang="en-US" dirty="0" err="1"/>
              <a:t>Swissbit</a:t>
            </a:r>
            <a:r>
              <a:rPr lang="en-US" dirty="0"/>
              <a:t>: SDSC 512MB</a:t>
            </a:r>
          </a:p>
          <a:p>
            <a:pPr lvl="2"/>
            <a:r>
              <a:rPr lang="en-US" dirty="0"/>
              <a:t>Kingston: SDSC </a:t>
            </a:r>
            <a:r>
              <a:rPr lang="en-US" dirty="0" smtClean="0"/>
              <a:t>2.0GB</a:t>
            </a:r>
            <a:endParaRPr lang="en-US" dirty="0" smtClean="0"/>
          </a:p>
          <a:p>
            <a:pPr lvl="1"/>
            <a:r>
              <a:rPr lang="en-US" dirty="0" smtClean="0"/>
              <a:t>Optical Proximity Sensor</a:t>
            </a:r>
          </a:p>
          <a:p>
            <a:pPr lvl="1"/>
            <a:r>
              <a:rPr lang="en-US" dirty="0" smtClean="0"/>
              <a:t>Wi-Fi</a:t>
            </a:r>
            <a:endParaRPr lang="en-US" dirty="0" smtClean="0"/>
          </a:p>
          <a:p>
            <a:pPr lvl="1"/>
            <a:r>
              <a:rPr lang="en-US" dirty="0" smtClean="0"/>
              <a:t>Bluetooth	</a:t>
            </a:r>
          </a:p>
          <a:p>
            <a:pPr lvl="1"/>
            <a:r>
              <a:rPr lang="en-US" dirty="0" smtClean="0"/>
              <a:t>Programmable load regulators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Adds 2 more voltage domains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Peripheral Device Isolation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USB 2.0 Hi-Speed Communication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41376"/>
            <a:ext cx="7556485" cy="1143000"/>
          </a:xfrm>
        </p:spPr>
        <p:txBody>
          <a:bodyPr/>
          <a:lstStyle/>
          <a:p>
            <a:r>
              <a:rPr lang="en-US" dirty="0" smtClean="0"/>
              <a:t>PACER</a:t>
            </a:r>
            <a:br>
              <a:rPr lang="en-US" dirty="0" smtClean="0"/>
            </a:br>
            <a:r>
              <a:rPr lang="en-US" sz="2000" dirty="0" smtClean="0"/>
              <a:t>Peripheral Activity Completion Estimation and Recognition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80249" y="1662095"/>
            <a:ext cx="7556485" cy="5063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Use PRIME to detect early completion of peripheral operations</a:t>
            </a:r>
          </a:p>
          <a:p>
            <a:endParaRPr lang="en-US" sz="1800" dirty="0" smtClean="0"/>
          </a:p>
          <a:p>
            <a:r>
              <a:rPr lang="en-US" sz="1800" dirty="0" smtClean="0"/>
              <a:t>3 Algorithms available:</a:t>
            </a:r>
          </a:p>
          <a:p>
            <a:pPr lvl="1"/>
            <a:r>
              <a:rPr lang="en-US" sz="1600" dirty="0" smtClean="0"/>
              <a:t>PACER-T: Time based heuristic</a:t>
            </a:r>
          </a:p>
          <a:p>
            <a:pPr lvl="1"/>
            <a:r>
              <a:rPr lang="en-US" sz="1600" dirty="0" smtClean="0"/>
              <a:t>PACER-E: Energy based heuristic</a:t>
            </a:r>
          </a:p>
          <a:p>
            <a:pPr lvl="1"/>
            <a:r>
              <a:rPr lang="en-US" sz="1600" dirty="0" smtClean="0"/>
              <a:t>PACER-C: Current based heuristic</a:t>
            </a:r>
          </a:p>
          <a:p>
            <a:endParaRPr lang="en-US" sz="1800" dirty="0" smtClean="0"/>
          </a:p>
          <a:p>
            <a:r>
              <a:rPr lang="en-US" sz="1800" dirty="0" smtClean="0"/>
              <a:t>Sub-Operations specified as a triplet:</a:t>
            </a:r>
          </a:p>
          <a:p>
            <a:pPr lvl="1"/>
            <a:r>
              <a:rPr lang="en-US" sz="1400" dirty="0" smtClean="0"/>
              <a:t>[T1</a:t>
            </a:r>
            <a:r>
              <a:rPr lang="en-US" sz="1400" dirty="0"/>
              <a:t>, E1, C1</a:t>
            </a:r>
            <a:r>
              <a:rPr lang="en-US" sz="1400" dirty="0" smtClean="0"/>
              <a:t>]: Operation is considered complete when ANY of these conditions are satisfied</a:t>
            </a:r>
          </a:p>
          <a:p>
            <a:endParaRPr lang="en-US" sz="1800" dirty="0"/>
          </a:p>
          <a:p>
            <a:r>
              <a:rPr lang="en-US" sz="1800" dirty="0" smtClean="0"/>
              <a:t>Operations specified as a set of up to 3 sub-operations:</a:t>
            </a:r>
          </a:p>
          <a:p>
            <a:pPr lvl="1"/>
            <a:r>
              <a:rPr lang="en-US" sz="1400" dirty="0" smtClean="0"/>
              <a:t>[[T1, E1, C1], [T2, E2, C2], [T3, E3, C3]]: Suitable for devices like serial flash</a:t>
            </a:r>
          </a:p>
          <a:p>
            <a:pPr lvl="1"/>
            <a:r>
              <a:rPr lang="en-US" sz="1400" dirty="0" smtClean="0"/>
              <a:t>Can diversify your metrics among sub-operations!</a:t>
            </a:r>
            <a:endParaRPr lang="en-US" dirty="0"/>
          </a:p>
          <a:p>
            <a:pPr lvl="2"/>
            <a:r>
              <a:rPr lang="en-US" sz="1000" dirty="0" smtClean="0"/>
              <a:t>Use time for sub-op1, energy for sub-op2, etc.</a:t>
            </a:r>
          </a:p>
        </p:txBody>
      </p:sp>
    </p:spTree>
    <p:extLst>
      <p:ext uri="{BB962C8B-B14F-4D97-AF65-F5344CB8AC3E}">
        <p14:creationId xmlns:p14="http://schemas.microsoft.com/office/powerpoint/2010/main" val="21361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8783</TotalTime>
  <Words>1907</Words>
  <Application>Microsoft Office PowerPoint</Application>
  <PresentationFormat>On-screen Show (4:3)</PresentationFormat>
  <Paragraphs>888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Wingdings</vt:lpstr>
      <vt:lpstr>ncstate-ppt-template-left-top-logo</vt:lpstr>
      <vt:lpstr>Document</vt:lpstr>
      <vt:lpstr>PACER  Peripheral Activity Completion Estimation and Recognition </vt:lpstr>
      <vt:lpstr>Motivating Example: Logging Sensor</vt:lpstr>
      <vt:lpstr>Motivating Example: Electricity Meter</vt:lpstr>
      <vt:lpstr>IODVS Observations</vt:lpstr>
      <vt:lpstr>PRIME</vt:lpstr>
      <vt:lpstr>ASDM-300F</vt:lpstr>
      <vt:lpstr>PPS-330D</vt:lpstr>
      <vt:lpstr>Discovery Expansion Board</vt:lpstr>
      <vt:lpstr>PACER Peripheral Activity Completion Estimation and Recognition</vt:lpstr>
      <vt:lpstr>EEPROM PACER-E</vt:lpstr>
      <vt:lpstr>EEPROM PACER-E + IODVS</vt:lpstr>
      <vt:lpstr>EEPROM Results</vt:lpstr>
      <vt:lpstr>NOR Serial FLASH  PACER-T</vt:lpstr>
      <vt:lpstr>NOR Serial FLASH  PACER-T + IODVS</vt:lpstr>
      <vt:lpstr>NOR Serial Flash Results</vt:lpstr>
      <vt:lpstr>NAND Serial FLASH  PACER-T</vt:lpstr>
      <vt:lpstr>NAND Serial FLASH  PACER-T + IODVS</vt:lpstr>
      <vt:lpstr>NAND Serial Flash Results</vt:lpstr>
      <vt:lpstr>HIH-6130 Environment Sensor PACER-T</vt:lpstr>
      <vt:lpstr>HIH-6130 Environment Sensor PACER-T + IODVS</vt:lpstr>
      <vt:lpstr>HIH-6130 Results</vt:lpstr>
      <vt:lpstr>microSD Cards…</vt:lpstr>
      <vt:lpstr>Caching Example</vt:lpstr>
      <vt:lpstr>Sandisk Caching Example</vt:lpstr>
      <vt:lpstr>Sandisk microSD Results</vt:lpstr>
      <vt:lpstr>Lexar microSD Results</vt:lpstr>
      <vt:lpstr>Swissbit microSD Results</vt:lpstr>
      <vt:lpstr>Kingston microSD Results</vt:lpstr>
      <vt:lpstr>PACER Results / Analysis</vt:lpstr>
    </vt:vector>
  </TitlesOfParts>
  <Company>Elster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drmoore</cp:lastModifiedBy>
  <cp:revision>130</cp:revision>
  <dcterms:created xsi:type="dcterms:W3CDTF">2014-10-16T14:27:07Z</dcterms:created>
  <dcterms:modified xsi:type="dcterms:W3CDTF">2018-01-22T17:29:35Z</dcterms:modified>
</cp:coreProperties>
</file>